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eg"/>
  <Override PartName="/ppt/media/image17.jpg" ContentType="image/jpeg"/>
  <Override PartName="/ppt/media/image18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31" r:id="rId3"/>
    <p:sldId id="322" r:id="rId4"/>
    <p:sldId id="330" r:id="rId5"/>
    <p:sldId id="326" r:id="rId6"/>
    <p:sldId id="324" r:id="rId7"/>
    <p:sldId id="332" r:id="rId8"/>
    <p:sldId id="349" r:id="rId9"/>
    <p:sldId id="339" r:id="rId10"/>
    <p:sldId id="297" r:id="rId11"/>
    <p:sldId id="285" r:id="rId12"/>
    <p:sldId id="302" r:id="rId13"/>
    <p:sldId id="341" r:id="rId14"/>
    <p:sldId id="280" r:id="rId15"/>
    <p:sldId id="313" r:id="rId16"/>
    <p:sldId id="308" r:id="rId17"/>
    <p:sldId id="345" r:id="rId18"/>
    <p:sldId id="351" r:id="rId19"/>
    <p:sldId id="350" r:id="rId20"/>
    <p:sldId id="344" r:id="rId21"/>
    <p:sldId id="358" r:id="rId22"/>
    <p:sldId id="311" r:id="rId23"/>
    <p:sldId id="353" r:id="rId24"/>
    <p:sldId id="355" r:id="rId25"/>
    <p:sldId id="356" r:id="rId26"/>
    <p:sldId id="317" r:id="rId27"/>
    <p:sldId id="319" r:id="rId28"/>
    <p:sldId id="354" r:id="rId29"/>
    <p:sldId id="314" r:id="rId30"/>
    <p:sldId id="359" r:id="rId31"/>
    <p:sldId id="258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327"/>
    <a:srgbClr val="FBC1F0"/>
    <a:srgbClr val="E8088B"/>
    <a:srgbClr val="FFFFFF"/>
    <a:srgbClr val="BA036A"/>
    <a:srgbClr val="E30C8A"/>
    <a:srgbClr val="FF09D0"/>
    <a:srgbClr val="125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9548" autoAdjust="0"/>
  </p:normalViewPr>
  <p:slideViewPr>
    <p:cSldViewPr snapToGrid="0">
      <p:cViewPr varScale="1">
        <p:scale>
          <a:sx n="73" d="100"/>
          <a:sy n="73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CAE4B-691D-4C95-B351-C55EE9DE7AB5}" type="datetimeFigureOut">
              <a:rPr lang="en-US" smtClean="0"/>
              <a:t>12/07/2017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527DA-02BD-4725-97A0-C2087BEE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6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527DA-02BD-4725-97A0-C2087BEEB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7204257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292555"/>
            <a:ext cx="1030458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64" y="1753054"/>
            <a:ext cx="10294090" cy="4809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25019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27" y="10063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527" y="388607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334850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11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11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33275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22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2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2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983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983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989095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083446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732178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" y="1"/>
            <a:ext cx="1216438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108" y="272257"/>
            <a:ext cx="10228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108" y="1732757"/>
            <a:ext cx="10228384" cy="487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925908" y="5064370"/>
            <a:ext cx="12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JUC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25908" y="1160585"/>
            <a:ext cx="12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8A27AB5-2404-499C-86C9-5A7DB94EC525}" type="slidenum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‹#›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8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jenkin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redhat.com/blog/2017/03/14/java-inside-dock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docker-workflow" TargetMode="External"/><Relationship Id="rId2" Type="http://schemas.openxmlformats.org/officeDocument/2006/relationships/hyperlink" Target="https://plugins.jenkins.io/?q=doc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oo.gl/wYr2kh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ggiemonk/awesome-docker#utilities" TargetMode="External"/><Relationship Id="rId3" Type="http://schemas.openxmlformats.org/officeDocument/2006/relationships/hyperlink" Target="http://docker-saigon.github.io/post/Docker-Caveats/" TargetMode="External"/><Relationship Id="rId7" Type="http://schemas.openxmlformats.org/officeDocument/2006/relationships/hyperlink" Target="http://www.stuartellis.name/articles/jenkins-pipeline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swarm/swarm-tutorial/" TargetMode="External"/><Relationship Id="rId5" Type="http://schemas.openxmlformats.org/officeDocument/2006/relationships/hyperlink" Target="https://developers.redhat.com/blog/2017/03/14/java-inside-docker/" TargetMode="External"/><Relationship Id="rId4" Type="http://schemas.openxmlformats.org/officeDocument/2006/relationships/hyperlink" Target="http://blog.kubernetes.io/2015/06/the-distributed-system-toolkit-pattern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9481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Docker – a Pink Tale</a:t>
            </a:r>
            <a:endParaRPr lang="en-US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1" y="243225"/>
            <a:ext cx="1054827" cy="144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677" y="444285"/>
            <a:ext cx="996644" cy="958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12" y="396339"/>
            <a:ext cx="5078576" cy="107260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57013" y="4438308"/>
            <a:ext cx="1065401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91660" y="6341272"/>
            <a:ext cx="201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13 / TLV, Israel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524000" y="4787813"/>
            <a:ext cx="9144000" cy="82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Yoav Aharoni</a:t>
            </a:r>
            <a:endParaRPr lang="en-US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320" y="5537920"/>
            <a:ext cx="174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CTO, Pink Park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70" y="6074476"/>
            <a:ext cx="629660" cy="629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85791" y="6341272"/>
            <a:ext cx="22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https://goo.gl/wYr2kh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9" y="4724257"/>
            <a:ext cx="1699678" cy="1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5478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2537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2105" y="314319"/>
            <a:ext cx="8281178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ONE DOES NOT SIMPLY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2546" y="4556635"/>
            <a:ext cx="7480317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WALK WITH DOCKER</a:t>
            </a:r>
            <a:br>
              <a:rPr lang="en-US" dirty="0"/>
            </a:br>
            <a:r>
              <a:rPr lang="en-US" dirty="0"/>
              <a:t>INTO PRODUCTION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537349" y="6519446"/>
            <a:ext cx="4454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https://imgflip.com/memetemplate/One-Does-Not-Simply</a:t>
            </a:r>
          </a:p>
        </p:txBody>
      </p:sp>
    </p:spTree>
    <p:extLst>
      <p:ext uri="{BB962C8B-B14F-4D97-AF65-F5344CB8AC3E}">
        <p14:creationId xmlns:p14="http://schemas.microsoft.com/office/powerpoint/2010/main" val="219685848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</a:t>
            </a:r>
            <a:r>
              <a:rPr lang="en-US" dirty="0" smtClean="0">
                <a:hlinkClick r:id="rId2"/>
              </a:rPr>
              <a:t>Docker Hub</a:t>
            </a:r>
            <a:r>
              <a:rPr lang="en-US" dirty="0" smtClean="0"/>
              <a:t>, find and run this: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commands inside a container (</a:t>
            </a:r>
            <a:r>
              <a:rPr lang="en-US" dirty="0"/>
              <a:t>--interactive –</a:t>
            </a:r>
            <a:r>
              <a:rPr lang="en-US" dirty="0" err="1" smtClean="0"/>
              <a:t>tty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Basic stuff: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0170" y="2402506"/>
            <a:ext cx="9092874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-p 8080:8080 -p 50000:50000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30169" y="3855861"/>
            <a:ext cx="577465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–it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bash</a:t>
            </a:r>
          </a:p>
        </p:txBody>
      </p:sp>
      <p:sp>
        <p:nvSpPr>
          <p:cNvPr id="6" name="Rectangle 5"/>
          <p:cNvSpPr/>
          <p:nvPr/>
        </p:nvSpPr>
        <p:spPr>
          <a:xfrm>
            <a:off x="945825" y="5379126"/>
            <a:ext cx="9645910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-p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:8080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–d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en-US" sz="2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myjenkins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654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Config</a:t>
            </a:r>
            <a:r>
              <a:rPr lang="en-US" dirty="0" smtClean="0"/>
              <a:t> &amp; Data?</a:t>
            </a:r>
            <a:br>
              <a:rPr lang="en-US" dirty="0" smtClean="0"/>
            </a:br>
            <a:r>
              <a:rPr lang="en-US" dirty="0" smtClean="0"/>
              <a:t>Containers are disposable…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0474" y="6451987"/>
            <a:ext cx="484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https://imgflip.com/memetemplate/Frustrated-Boromir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12" y="2017583"/>
            <a:ext cx="5270860" cy="42377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12652" y="2172151"/>
            <a:ext cx="2871299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Ah, OK!</a:t>
            </a:r>
            <a:endParaRPr lang="en-US" sz="6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54312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in Containers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0464" y="1840138"/>
            <a:ext cx="10294090" cy="4809637"/>
          </a:xfrm>
        </p:spPr>
        <p:txBody>
          <a:bodyPr>
            <a:normAutofit/>
          </a:bodyPr>
          <a:lstStyle/>
          <a:p>
            <a:r>
              <a:rPr lang="en-US" dirty="0" smtClean="0"/>
              <a:t>Mount a host folder: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 use a volume container: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Volumes are Preferable</a:t>
            </a:r>
            <a:r>
              <a:rPr lang="en-US" dirty="0" smtClean="0"/>
              <a:t>: portable, existing image files are kept</a:t>
            </a:r>
          </a:p>
          <a:p>
            <a:pPr lvl="1"/>
            <a:r>
              <a:rPr lang="en-US" b="1" dirty="0" smtClean="0"/>
              <a:t>Annoyance :</a:t>
            </a:r>
            <a:r>
              <a:rPr lang="en-US" dirty="0" smtClean="0"/>
              <a:t> Can only be accessed through containers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30170" y="2402506"/>
            <a:ext cx="8171148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-p 8080:8080 -p 50000:50000 \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8738" lvl="1"/>
            <a:r>
              <a:rPr lang="en-US" sz="24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/your/home:/</a:t>
            </a:r>
            <a:r>
              <a:rPr lang="en-US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jenkins_home</a:t>
            </a:r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0170" y="4500599"/>
            <a:ext cx="7986802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8080:8080 -p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50000:50000 \</a:t>
            </a:r>
          </a:p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jenkins_data</a:t>
            </a:r>
            <a:r>
              <a:rPr lang="en-US" sz="24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jenkins_home</a:t>
            </a:r>
            <a:r>
              <a:rPr lang="en-US" sz="24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3663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Containers Alive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6460" y="2553188"/>
            <a:ext cx="4115550" cy="193899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58738"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restart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</a:p>
          <a:p>
            <a:pPr marL="58738" lvl="1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| unless-stopped  </a:t>
            </a:r>
          </a:p>
          <a:p>
            <a:pPr marL="58738"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on-failure</a:t>
            </a:r>
          </a:p>
          <a:p>
            <a:pPr marL="58738" lvl="1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Restart policy</a:t>
            </a:r>
            <a:endParaRPr lang="en-US" dirty="0"/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01" y="1708540"/>
            <a:ext cx="4904305" cy="49043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11443" y="1647765"/>
            <a:ext cx="3482621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Upstart!?</a:t>
            </a:r>
            <a:endParaRPr lang="en-US" sz="6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5114" y="5351084"/>
            <a:ext cx="4995278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Use --restart!</a:t>
            </a:r>
            <a:endParaRPr lang="en-US" sz="6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76172" y="6343525"/>
            <a:ext cx="3353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https://memegenerator.net/Typical-Bender</a:t>
            </a:r>
          </a:p>
        </p:txBody>
      </p:sp>
    </p:spTree>
    <p:extLst>
      <p:ext uri="{BB962C8B-B14F-4D97-AF65-F5344CB8AC3E}">
        <p14:creationId xmlns:p14="http://schemas.microsoft.com/office/powerpoint/2010/main" val="28529487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Dockerized</a:t>
            </a:r>
            <a:r>
              <a:rPr lang="en-US" dirty="0" smtClean="0"/>
              <a:t>” My Scripts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>
                <a:solidFill>
                  <a:srgbClr val="00B050"/>
                </a:solidFill>
              </a:rPr>
              <a:t>👍</a:t>
            </a:r>
            <a:r>
              <a:rPr lang="en-US" sz="3400" dirty="0" smtClean="0"/>
              <a:t> Work with any scripting language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00B050"/>
                </a:solidFill>
              </a:rPr>
              <a:t>👍</a:t>
            </a:r>
            <a:r>
              <a:rPr lang="en-US" sz="3400" dirty="0" smtClean="0"/>
              <a:t> Without locally installing or updating its binaries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00B050"/>
                </a:solidFill>
              </a:rPr>
              <a:t>👍</a:t>
            </a:r>
            <a:r>
              <a:rPr lang="en-US" sz="3400" dirty="0" smtClean="0"/>
              <a:t> Won’t clutter local machine with script dependencies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00B050"/>
                </a:solidFill>
              </a:rPr>
              <a:t>👍 </a:t>
            </a:r>
            <a:r>
              <a:rPr lang="en-US" sz="3400" dirty="0" smtClean="0"/>
              <a:t>Share versioned scripts without </a:t>
            </a:r>
            <a:r>
              <a:rPr lang="en-US" sz="3400" dirty="0" err="1" smtClean="0"/>
              <a:t>git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>
          <a:xfrm>
            <a:off x="290290" y="4367133"/>
            <a:ext cx="10383292" cy="230832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-it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58738"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 \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8738"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-v "$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script_file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/script/$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script_file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58738" lvl="1"/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script_node_modules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/script/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node_modules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58738"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-w 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/script node \</a:t>
            </a:r>
          </a:p>
          <a:p>
            <a:pPr marL="58738"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/bin/bash -c "yarn install &amp;&amp; node $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script_file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47500444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Setup </a:t>
            </a:r>
            <a:r>
              <a:rPr lang="en-US" dirty="0" smtClean="0"/>
              <a:t>ELK w/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Run and maintain several containers all at once</a:t>
            </a:r>
          </a:p>
          <a:p>
            <a:pPr lvl="1"/>
            <a:r>
              <a:rPr lang="en-US" sz="2800" dirty="0" err="1"/>
              <a:t>elasticsearch</a:t>
            </a:r>
            <a:endParaRPr lang="en-US" sz="2800" dirty="0"/>
          </a:p>
          <a:p>
            <a:pPr lvl="1"/>
            <a:r>
              <a:rPr lang="en-US" sz="2800" dirty="0" err="1"/>
              <a:t>kibana</a:t>
            </a:r>
            <a:endParaRPr lang="en-US" sz="2800" dirty="0"/>
          </a:p>
          <a:p>
            <a:pPr lvl="1"/>
            <a:r>
              <a:rPr lang="en-US" sz="2800" dirty="0" err="1"/>
              <a:t>logstash</a:t>
            </a:r>
            <a:endParaRPr lang="en-US" sz="2800" dirty="0"/>
          </a:p>
          <a:p>
            <a:pPr lvl="1"/>
            <a:r>
              <a:rPr lang="en-US" sz="2800" dirty="0" err="1" smtClean="0"/>
              <a:t>nginx</a:t>
            </a:r>
            <a:endParaRPr lang="en-US" sz="2800" dirty="0" smtClean="0"/>
          </a:p>
          <a:p>
            <a:endParaRPr lang="en-US" sz="3200" dirty="0" smtClean="0"/>
          </a:p>
          <a:p>
            <a:r>
              <a:rPr lang="en-US" sz="3200" dirty="0" smtClean="0"/>
              <a:t>Create a </a:t>
            </a:r>
            <a:r>
              <a:rPr lang="en-US" sz="3200" b="1" i="1" dirty="0" err="1" smtClean="0"/>
              <a:t>docker-compose.yml</a:t>
            </a:r>
            <a:r>
              <a:rPr lang="en-US" sz="3200" dirty="0"/>
              <a:t> </a:t>
            </a:r>
            <a:r>
              <a:rPr lang="en-US" sz="3200" dirty="0" smtClean="0"/>
              <a:t>and just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192367" y="5391586"/>
            <a:ext cx="5675272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-compose up -d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42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48" y="292555"/>
            <a:ext cx="10304584" cy="1325563"/>
          </a:xfrm>
        </p:spPr>
        <p:txBody>
          <a:bodyPr/>
          <a:lstStyle/>
          <a:p>
            <a:r>
              <a:rPr lang="en-US" smtClean="0"/>
              <a:t>Side effect – 1 line README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495" y="1753054"/>
            <a:ext cx="4415162" cy="4809637"/>
          </a:xfrm>
        </p:spPr>
        <p:txBody>
          <a:bodyPr/>
          <a:lstStyle/>
          <a:p>
            <a:r>
              <a:rPr lang="en-US" dirty="0" smtClean="0"/>
              <a:t>Concise methodology for storing containers configuration</a:t>
            </a:r>
          </a:p>
          <a:p>
            <a:r>
              <a:rPr lang="en-US" dirty="0" smtClean="0"/>
              <a:t>Even </a:t>
            </a:r>
            <a:r>
              <a:rPr lang="en-US" dirty="0"/>
              <a:t>when running just one container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399540" y="6488668"/>
            <a:ext cx="81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https://giphy.com/gifs/dancing-fresh-prince-of-bel-air-carlton-pa37AAGzKXoek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40" y="1753054"/>
            <a:ext cx="5445603" cy="4107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1878" y="4985432"/>
            <a:ext cx="4581126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No docs, no scripts</a:t>
            </a:r>
            <a:endParaRPr lang="en-US" sz="4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527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2492" y="1733985"/>
            <a:ext cx="7897034" cy="472437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node:alpine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8738" lvl="1">
              <a:spcBef>
                <a:spcPts val="1800"/>
              </a:spcBef>
            </a:pP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</a:t>
            </a:r>
          </a:p>
          <a:p>
            <a:pPr marL="58738" lvl="1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 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</a:t>
            </a:r>
          </a:p>
          <a:p>
            <a:pPr marL="58738" lvl="1">
              <a:spcBef>
                <a:spcPts val="1200"/>
              </a:spcBef>
            </a:pP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</a:p>
          <a:p>
            <a:pPr marL="58738" lvl="1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yarn install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8738" lvl="1">
              <a:spcBef>
                <a:spcPts val="1200"/>
              </a:spcBef>
            </a:pP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/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8738" lvl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EXPOSE 8080</a:t>
            </a:r>
          </a:p>
          <a:p>
            <a:pPr marL="58738" lvl="1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[ "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"start" ]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26756" y="2380344"/>
            <a:ext cx="77485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6756" y="3519715"/>
            <a:ext cx="77485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56" y="4666344"/>
            <a:ext cx="77485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56" y="5333530"/>
            <a:ext cx="77485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741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– Tips worth mentioning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Aggregate RUN commands whenever possible, each RUN is committed separately  </a:t>
            </a:r>
          </a:p>
          <a:p>
            <a:r>
              <a:rPr lang="en-US" sz="3200" dirty="0" smtClean="0"/>
              <a:t>Always </a:t>
            </a:r>
            <a:r>
              <a:rPr lang="en-US" sz="3200" dirty="0" smtClean="0">
                <a:hlinkClick r:id="rId2"/>
              </a:rPr>
              <a:t>manually set -</a:t>
            </a:r>
            <a:r>
              <a:rPr lang="en-US" sz="3200" dirty="0" err="1" smtClean="0">
                <a:hlinkClick r:id="rId2"/>
              </a:rPr>
              <a:t>Xmx</a:t>
            </a:r>
            <a:r>
              <a:rPr lang="en-US" sz="3200" dirty="0" smtClean="0"/>
              <a:t> for Java apps</a:t>
            </a:r>
          </a:p>
          <a:p>
            <a:r>
              <a:rPr lang="en-US" sz="3200" dirty="0"/>
              <a:t>Use </a:t>
            </a:r>
            <a:r>
              <a:rPr lang="en-US" sz="3200" dirty="0" smtClean="0"/>
              <a:t>Alpine (or other minimal distro) </a:t>
            </a:r>
            <a:r>
              <a:rPr lang="en-US" sz="3200" dirty="0"/>
              <a:t>as base</a:t>
            </a:r>
          </a:p>
          <a:p>
            <a:pPr lvl="1"/>
            <a:r>
              <a:rPr lang="en-US" sz="2800" dirty="0"/>
              <a:t>Decrease attack surface </a:t>
            </a:r>
          </a:p>
          <a:p>
            <a:pPr lvl="1"/>
            <a:r>
              <a:rPr lang="en-US" sz="2800" dirty="0"/>
              <a:t>Smaller size</a:t>
            </a:r>
          </a:p>
          <a:p>
            <a:pPr lvl="1"/>
            <a:r>
              <a:rPr lang="en-US" sz="2800" dirty="0"/>
              <a:t>Faster build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93163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/>
          <p:cNvSpPr/>
          <p:nvPr/>
        </p:nvSpPr>
        <p:spPr>
          <a:xfrm>
            <a:off x="-356595" y="4709193"/>
            <a:ext cx="6647543" cy="3159875"/>
          </a:xfrm>
          <a:prstGeom prst="cloud">
            <a:avLst/>
          </a:prstGeom>
          <a:solidFill>
            <a:srgbClr val="FBC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79375"/>
            <a:ext cx="10304584" cy="1325563"/>
          </a:xfrm>
        </p:spPr>
        <p:txBody>
          <a:bodyPr/>
          <a:lstStyle/>
          <a:p>
            <a:r>
              <a:rPr lang="en-US" smtClean="0"/>
              <a:t>Pink Park – Make Parking a Breeze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4"/>
          <a:stretch/>
        </p:blipFill>
        <p:spPr>
          <a:xfrm>
            <a:off x="7200900" y="1718795"/>
            <a:ext cx="4362449" cy="5139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29" y="1519238"/>
            <a:ext cx="4067805" cy="2520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0" y="4561725"/>
            <a:ext cx="5254414" cy="2296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8650" y="2424184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APP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5359" y="3578169"/>
            <a:ext cx="21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GATE CONNECT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72258" y="4752438"/>
            <a:ext cx="1075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CLOUD</a:t>
            </a:r>
          </a:p>
          <a:p>
            <a:pPr algn="ctr"/>
            <a:r>
              <a:rPr lang="en-US" sz="2400" b="1" dirty="0" smtClean="0"/>
              <a:t>API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786150" y="1519238"/>
            <a:ext cx="170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smtClean="0"/>
              <a:t>HARDWARE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725920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got out of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B050"/>
                </a:solidFill>
              </a:rPr>
              <a:t>👍 </a:t>
            </a:r>
            <a:r>
              <a:rPr lang="en-US" sz="3200" dirty="0" smtClean="0"/>
              <a:t>DevOps servers maintainability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👍 </a:t>
            </a:r>
            <a:r>
              <a:rPr lang="en-US" sz="3200" dirty="0" smtClean="0"/>
              <a:t>Scripting heaven (killed install overhead)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👍 </a:t>
            </a:r>
            <a:r>
              <a:rPr lang="en-US" sz="3200" dirty="0" smtClean="0"/>
              <a:t>Concise methodology for setting things up (shorter docs)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03195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with Docker &amp; Jenkins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0906" y="6488668"/>
            <a:ext cx="356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http://m.memegen.com/7sbgqa.jpg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58" y="1612306"/>
            <a:ext cx="6825664" cy="46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16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&amp;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Docker Plugins: </a:t>
            </a:r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://plugins.jenkins.io/?</a:t>
            </a:r>
            <a:r>
              <a:rPr lang="en-US" sz="3200" dirty="0" smtClean="0">
                <a:hlinkClick r:id="rId2"/>
              </a:rPr>
              <a:t>q=docker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For Pipelines - </a:t>
            </a:r>
            <a:r>
              <a:rPr lang="en-US" sz="3200" dirty="0" smtClean="0">
                <a:hlinkClick r:id="rId3"/>
              </a:rPr>
              <a:t>Docker </a:t>
            </a:r>
            <a:r>
              <a:rPr lang="en-US" sz="3200" dirty="0">
                <a:hlinkClick r:id="rId3"/>
              </a:rPr>
              <a:t>Pipeline </a:t>
            </a:r>
            <a:r>
              <a:rPr lang="en-US" sz="3200" dirty="0" smtClean="0">
                <a:hlinkClick r:id="rId3"/>
              </a:rPr>
              <a:t>Plugin</a:t>
            </a:r>
            <a:endParaRPr lang="en-US" sz="3200" dirty="0" smtClean="0"/>
          </a:p>
          <a:p>
            <a:r>
              <a:rPr lang="en-US" sz="3200" dirty="0" smtClean="0"/>
              <a:t>Or </a:t>
            </a:r>
            <a:r>
              <a:rPr lang="en-US" sz="3200" dirty="0" err="1" smtClean="0"/>
              <a:t>sh</a:t>
            </a:r>
            <a:r>
              <a:rPr lang="en-US" sz="3200" dirty="0" smtClean="0"/>
              <a:t> ‘’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0" y="3812929"/>
            <a:ext cx="4182189" cy="2542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89" y="4127026"/>
            <a:ext cx="2562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32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with Docker - Perks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64" y="1738540"/>
            <a:ext cx="10294090" cy="48096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👍 </a:t>
            </a:r>
            <a:r>
              <a:rPr lang="en-US" dirty="0" smtClean="0"/>
              <a:t>Proven production reliability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👍 </a:t>
            </a:r>
            <a:r>
              <a:rPr lang="en-US" dirty="0" smtClean="0"/>
              <a:t>QA guy can test several branches easily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👍</a:t>
            </a:r>
            <a:r>
              <a:rPr lang="en-US" dirty="0" smtClean="0"/>
              <a:t> Better automated testing (closer to prod, full system tests)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👍 </a:t>
            </a:r>
            <a:r>
              <a:rPr lang="en-US" dirty="0" smtClean="0"/>
              <a:t>Standard documented solution = easier hand-off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👍 </a:t>
            </a:r>
            <a:r>
              <a:rPr lang="en-US" dirty="0" smtClean="0"/>
              <a:t>Servers </a:t>
            </a:r>
            <a:r>
              <a:rPr lang="en-US" dirty="0"/>
              <a:t>maintainability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👍 </a:t>
            </a:r>
            <a:r>
              <a:rPr lang="en-US" dirty="0"/>
              <a:t>Scripting heaven (killed install overhead)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👍 </a:t>
            </a:r>
            <a:r>
              <a:rPr lang="en-US" dirty="0"/>
              <a:t>Concise methodology for setting things up (shorter docs)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23514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8" y="234780"/>
            <a:ext cx="4409016" cy="6037659"/>
          </a:xfrm>
        </p:spPr>
      </p:pic>
      <p:sp>
        <p:nvSpPr>
          <p:cNvPr id="4" name="Rectangle 3"/>
          <p:cNvSpPr/>
          <p:nvPr/>
        </p:nvSpPr>
        <p:spPr>
          <a:xfrm>
            <a:off x="1930400" y="6446577"/>
            <a:ext cx="833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https://blog.docker.com/media/2015/11/logo-title-final-swarm-2d.png</a:t>
            </a:r>
          </a:p>
        </p:txBody>
      </p:sp>
    </p:spTree>
    <p:extLst>
      <p:ext uri="{BB962C8B-B14F-4D97-AF65-F5344CB8AC3E}">
        <p14:creationId xmlns:p14="http://schemas.microsoft.com/office/powerpoint/2010/main" val="401371409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Easily create container clusters</a:t>
            </a:r>
          </a:p>
          <a:p>
            <a:r>
              <a:rPr lang="en-US" dirty="0" smtClean="0"/>
              <a:t>Orchestration and scheduling</a:t>
            </a:r>
          </a:p>
          <a:p>
            <a:r>
              <a:rPr lang="en-US" dirty="0" smtClean="0"/>
              <a:t>Uses an upgraded docker-compose YAML (v3)</a:t>
            </a:r>
          </a:p>
          <a:p>
            <a:r>
              <a:rPr lang="en-US" dirty="0" smtClean="0"/>
              <a:t>You Define </a:t>
            </a:r>
            <a:r>
              <a:rPr lang="en-US" b="1" dirty="0" smtClean="0"/>
              <a:t>Services</a:t>
            </a:r>
            <a:r>
              <a:rPr lang="en-US" dirty="0" smtClean="0"/>
              <a:t>, Swarm dispatches them as </a:t>
            </a:r>
            <a:r>
              <a:rPr lang="en-US" b="1" dirty="0" smtClean="0"/>
              <a:t>Tasks</a:t>
            </a:r>
            <a:r>
              <a:rPr lang="en-US" dirty="0" smtClean="0"/>
              <a:t> to </a:t>
            </a:r>
            <a:r>
              <a:rPr lang="en-US" b="1" dirty="0" smtClean="0"/>
              <a:t>Nodes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5596034"/>
            <a:ext cx="10365658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\</a:t>
            </a:r>
          </a:p>
          <a:p>
            <a:pPr marL="58738" lvl="1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myapp.yml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with-registry-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4818265"/>
            <a:ext cx="1061252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swarm join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–token &lt;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tkn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mngr-ip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4041753"/>
            <a:ext cx="49346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swarm </a:t>
            </a:r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2024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Swarm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Decentralized design</a:t>
            </a:r>
          </a:p>
          <a:p>
            <a:r>
              <a:rPr lang="en-US" smtClean="0"/>
              <a:t>Declarative service model</a:t>
            </a:r>
          </a:p>
          <a:p>
            <a:r>
              <a:rPr lang="en-US" smtClean="0"/>
              <a:t>Scaling</a:t>
            </a:r>
          </a:p>
          <a:p>
            <a:r>
              <a:rPr lang="en-US" smtClean="0"/>
              <a:t>Desired state reconciliation</a:t>
            </a:r>
          </a:p>
          <a:p>
            <a:r>
              <a:rPr lang="en-US" smtClean="0"/>
              <a:t>Multi-host networking</a:t>
            </a:r>
            <a:endParaRPr lang="he-IL" smtClean="0"/>
          </a:p>
          <a:p>
            <a:r>
              <a:rPr lang="en-US" smtClean="0"/>
              <a:t>DNS</a:t>
            </a:r>
            <a:r>
              <a:rPr lang="he-IL" smtClean="0"/>
              <a:t> </a:t>
            </a:r>
            <a:r>
              <a:rPr lang="en-US" smtClean="0"/>
              <a:t>Service discovery</a:t>
            </a:r>
            <a:endParaRPr lang="he-IL" smtClean="0"/>
          </a:p>
          <a:p>
            <a:r>
              <a:rPr lang="en-US" smtClean="0"/>
              <a:t>Service discovery</a:t>
            </a:r>
          </a:p>
          <a:p>
            <a:r>
              <a:rPr lang="en-US" smtClean="0"/>
              <a:t>Secure by default</a:t>
            </a:r>
          </a:p>
          <a:p>
            <a:r>
              <a:rPr lang="en-US" smtClean="0"/>
              <a:t>Rolling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9314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 Lifecycle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3" y="1607260"/>
            <a:ext cx="5434740" cy="4810125"/>
          </a:xfrm>
        </p:spPr>
      </p:pic>
    </p:spTree>
    <p:extLst>
      <p:ext uri="{BB962C8B-B14F-4D97-AF65-F5344CB8AC3E}">
        <p14:creationId xmlns:p14="http://schemas.microsoft.com/office/powerpoint/2010/main" val="1150028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Routing Mesh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1734505"/>
            <a:ext cx="10293350" cy="4585965"/>
          </a:xfrm>
        </p:spPr>
      </p:pic>
      <p:sp>
        <p:nvSpPr>
          <p:cNvPr id="3" name="Rectangle 2"/>
          <p:cNvSpPr/>
          <p:nvPr/>
        </p:nvSpPr>
        <p:spPr>
          <a:xfrm>
            <a:off x="3129686" y="6473925"/>
            <a:ext cx="473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https://docs.docker.com/engine/swarm/ingress/</a:t>
            </a:r>
          </a:p>
        </p:txBody>
      </p:sp>
    </p:spTree>
    <p:extLst>
      <p:ext uri="{BB962C8B-B14F-4D97-AF65-F5344CB8AC3E}">
        <p14:creationId xmlns:p14="http://schemas.microsoft.com/office/powerpoint/2010/main" val="200590135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really swarm with Docker for Mac (use VM/docker-machine)</a:t>
            </a:r>
          </a:p>
          <a:p>
            <a:r>
              <a:rPr lang="en-US" dirty="0" smtClean="0"/>
              <a:t>An odd number of manager nodes is recommended </a:t>
            </a:r>
          </a:p>
          <a:p>
            <a:r>
              <a:rPr lang="en-US" dirty="0" smtClean="0"/>
              <a:t>Configure </a:t>
            </a:r>
            <a:r>
              <a:rPr lang="en-US" i="1" dirty="0" err="1" smtClean="0"/>
              <a:t>healthcheck</a:t>
            </a:r>
            <a:r>
              <a:rPr lang="en-US" dirty="0" smtClean="0"/>
              <a:t> for your app</a:t>
            </a:r>
            <a:endParaRPr lang="en-US" dirty="0"/>
          </a:p>
          <a:p>
            <a:r>
              <a:rPr lang="en-US" dirty="0" smtClean="0"/>
              <a:t>Lock your swarm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It’s a good practice to have a “manager only” node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8400" y="5377067"/>
            <a:ext cx="7403309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 update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58738" lvl="1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availability drain &lt;NODE&gt;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168401" y="3889356"/>
            <a:ext cx="937820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58738" lvl="1"/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swarm update --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autolock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69786153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1466" y="6488668"/>
            <a:ext cx="3684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https://imgflip.com/memegenerator/True-Story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11249" y="231775"/>
            <a:ext cx="10304584" cy="944965"/>
          </a:xfrm>
        </p:spPr>
        <p:txBody>
          <a:bodyPr/>
          <a:lstStyle/>
          <a:p>
            <a:pPr algn="ctr"/>
            <a:r>
              <a:rPr lang="en-US" dirty="0" smtClean="0"/>
              <a:t>Our pink story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09" y="1466850"/>
            <a:ext cx="4995265" cy="4735512"/>
          </a:xfrm>
        </p:spPr>
      </p:pic>
    </p:spTree>
    <p:extLst>
      <p:ext uri="{BB962C8B-B14F-4D97-AF65-F5344CB8AC3E}">
        <p14:creationId xmlns:p14="http://schemas.microsoft.com/office/powerpoint/2010/main" val="38840374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6330" y="5727316"/>
            <a:ext cx="4902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goo.gl/wYr2kh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04" y="1624258"/>
            <a:ext cx="4293218" cy="429321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this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69333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97527"/>
          </a:xfrm>
          <a:prstGeom prst="rect">
            <a:avLst/>
          </a:prstGeom>
          <a:solidFill>
            <a:srgbClr val="125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25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9481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87813"/>
            <a:ext cx="9144000" cy="827881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Yoav Aharoni</a:t>
            </a:r>
            <a:endParaRPr lang="en-US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1" y="243225"/>
            <a:ext cx="1054827" cy="144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677" y="444285"/>
            <a:ext cx="996644" cy="958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12" y="396339"/>
            <a:ext cx="5078576" cy="107260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57013" y="4438308"/>
            <a:ext cx="1065401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91660" y="6341272"/>
            <a:ext cx="201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13 / TLV, Israel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52342" y="6032310"/>
            <a:ext cx="4313515" cy="369332"/>
            <a:chOff x="2662132" y="6032310"/>
            <a:chExt cx="4313515" cy="369332"/>
          </a:xfrm>
        </p:grpSpPr>
        <p:sp>
          <p:nvSpPr>
            <p:cNvPr id="13" name="Rectangle 12"/>
            <p:cNvSpPr/>
            <p:nvPr/>
          </p:nvSpPr>
          <p:spPr>
            <a:xfrm>
              <a:off x="2992697" y="6032310"/>
              <a:ext cx="3982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www.linkedin.com/in/yoavaharoni/ 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32" y="6043451"/>
              <a:ext cx="347050" cy="34705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5224320" y="5537920"/>
            <a:ext cx="174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CTO, Pink Park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467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Readings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https://docs.docker.com/get-started/</a:t>
            </a:r>
            <a:r>
              <a:rPr lang="he-IL" dirty="0"/>
              <a:t> </a:t>
            </a:r>
            <a:endParaRPr lang="en-US" dirty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://docker-saigon.github.io/post/Docker-Caveats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blog.kubernetes.io/2015/06/the-distributed-system-toolkit-patterns.html</a:t>
            </a:r>
            <a:r>
              <a:rPr lang="en-US" dirty="0" smtClean="0"/>
              <a:t>  </a:t>
            </a:r>
          </a:p>
          <a:p>
            <a:r>
              <a:rPr lang="en-US" dirty="0">
                <a:hlinkClick r:id="rId5"/>
              </a:rPr>
              <a:t>https://developers.redhat.com/blog/2017/03/14/java-inside-docker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he-IL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://docs.docker.com/engine/swarm/swarm-tutorial</a:t>
            </a:r>
            <a:r>
              <a:rPr lang="en-US" dirty="0" smtClean="0">
                <a:hlinkClick r:id="rId6"/>
              </a:rPr>
              <a:t>/</a:t>
            </a:r>
            <a:r>
              <a:rPr lang="he-IL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http://docker-saigon.github.io/post/Docker-Caveats/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http://www.stuartellis.name/articles/jenkins-pipeline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github.com/veggiemonk/awesome-docker#utilities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2016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mtClean="0"/>
              <a:t>Stay if {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You want to learn about Docker</a:t>
            </a:r>
          </a:p>
          <a:p>
            <a:r>
              <a:rPr lang="en-US" sz="4000" dirty="0" smtClean="0"/>
              <a:t>You think about starting with Docker</a:t>
            </a:r>
          </a:p>
          <a:p>
            <a:r>
              <a:rPr lang="en-US" sz="4000" dirty="0" smtClean="0"/>
              <a:t>If you like DevOps stories</a:t>
            </a:r>
          </a:p>
          <a:p>
            <a:endParaRPr lang="en-US" sz="4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	Go grab a beer!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659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64" y="285750"/>
            <a:ext cx="10294090" cy="6349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/>
              <a:t>SO</a:t>
            </a:r>
          </a:p>
          <a:p>
            <a:pPr marL="0" indent="0">
              <a:buNone/>
            </a:pPr>
            <a:r>
              <a:rPr lang="en-US" sz="9600" dirty="0" smtClean="0"/>
              <a:t>WHY </a:t>
            </a:r>
          </a:p>
          <a:p>
            <a:pPr marL="0" indent="0">
              <a:buNone/>
            </a:pPr>
            <a:r>
              <a:rPr lang="en-US" sz="9600" dirty="0" smtClean="0"/>
              <a:t>DOCKER?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4900080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2197" y="6488668"/>
            <a:ext cx="9129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https://tenor.com/view/kong-kong-movie-john-creilly-neat-groovy-gif-7905260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48" y="1238328"/>
            <a:ext cx="6338844" cy="488778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9970" y="266653"/>
            <a:ext cx="10304584" cy="800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Why Docker?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61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250825"/>
            <a:ext cx="10304584" cy="1325563"/>
          </a:xfrm>
        </p:spPr>
        <p:txBody>
          <a:bodyPr/>
          <a:lstStyle/>
          <a:p>
            <a:r>
              <a:rPr lang="en-US" dirty="0" smtClean="0"/>
              <a:t>Docker In a Nutshell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58" y="1477283"/>
            <a:ext cx="8942767" cy="4810125"/>
          </a:xfrm>
        </p:spPr>
      </p:pic>
      <p:sp>
        <p:nvSpPr>
          <p:cNvPr id="6" name="Rectangle 5"/>
          <p:cNvSpPr/>
          <p:nvPr/>
        </p:nvSpPr>
        <p:spPr>
          <a:xfrm>
            <a:off x="914987" y="6438965"/>
            <a:ext cx="9097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https://docs.docker.com/engine/docker-overview/#docker-architecture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65536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like ogres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90" y="1734230"/>
            <a:ext cx="6240102" cy="4335716"/>
          </a:xfrm>
        </p:spPr>
      </p:pic>
      <p:sp>
        <p:nvSpPr>
          <p:cNvPr id="5" name="Rectangle 4"/>
          <p:cNvSpPr/>
          <p:nvPr/>
        </p:nvSpPr>
        <p:spPr>
          <a:xfrm>
            <a:off x="339970" y="6386065"/>
            <a:ext cx="1041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https://docs.docker.com/engine/userguide/storagedriver/imagesandcontainers/#images-and-layers</a:t>
            </a:r>
          </a:p>
        </p:txBody>
      </p:sp>
    </p:spTree>
    <p:extLst>
      <p:ext uri="{BB962C8B-B14F-4D97-AF65-F5344CB8AC3E}">
        <p14:creationId xmlns:p14="http://schemas.microsoft.com/office/powerpoint/2010/main" val="32093797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70" y="16783"/>
            <a:ext cx="10304584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Back to our Story</a:t>
            </a:r>
            <a:endParaRPr lang="en-US" sz="4800" dirty="0"/>
          </a:p>
        </p:txBody>
      </p:sp>
      <p:sp>
        <p:nvSpPr>
          <p:cNvPr id="5" name="Rounded Rectangle 4"/>
          <p:cNvSpPr/>
          <p:nvPr/>
        </p:nvSpPr>
        <p:spPr>
          <a:xfrm>
            <a:off x="188687" y="1712685"/>
            <a:ext cx="3918857" cy="4963885"/>
          </a:xfrm>
          <a:prstGeom prst="roundRect">
            <a:avLst>
              <a:gd name="adj" fmla="val 5926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6310" y="1237442"/>
            <a:ext cx="7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Prod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06403" y="4714598"/>
            <a:ext cx="1175657" cy="1339334"/>
          </a:xfrm>
          <a:prstGeom prst="roundRect">
            <a:avLst/>
          </a:prstGeom>
          <a:solidFill>
            <a:srgbClr val="F37327"/>
          </a:solidFill>
          <a:ln>
            <a:noFill/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58803" y="48669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11203" y="50193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9" y="2306506"/>
            <a:ext cx="1054151" cy="10541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543" y="189796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ELB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294255" y="4714598"/>
            <a:ext cx="1175657" cy="1339334"/>
          </a:xfrm>
          <a:prstGeom prst="roundRect">
            <a:avLst/>
          </a:prstGeom>
          <a:solidFill>
            <a:srgbClr val="F37327"/>
          </a:solidFill>
          <a:ln>
            <a:noFill/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655" y="48669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99055" y="50193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450547" y="2121696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602947" y="2283122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</a:t>
            </a:r>
          </a:p>
          <a:p>
            <a:pPr algn="ctr"/>
            <a:r>
              <a:rPr lang="en-US" dirty="0" smtClean="0"/>
              <a:t>PHP</a:t>
            </a:r>
          </a:p>
          <a:p>
            <a:pPr algn="ctr"/>
            <a:r>
              <a:rPr lang="en-US" dirty="0" err="1" smtClean="0"/>
              <a:t>nginx</a:t>
            </a:r>
            <a:endParaRPr lang="en-US" dirty="0"/>
          </a:p>
        </p:txBody>
      </p:sp>
      <p:cxnSp>
        <p:nvCxnSpPr>
          <p:cNvPr id="19" name="Elbow Connector 18"/>
          <p:cNvCxnSpPr>
            <a:stCxn id="16" idx="1"/>
            <a:endCxn id="11" idx="2"/>
          </p:cNvCxnSpPr>
          <p:nvPr/>
        </p:nvCxnSpPr>
        <p:spPr>
          <a:xfrm rot="10800000" flipV="1">
            <a:off x="998795" y="2791363"/>
            <a:ext cx="1451752" cy="569294"/>
          </a:xfrm>
          <a:prstGeom prst="bentConnector4">
            <a:avLst>
              <a:gd name="adj1" fmla="val 31847"/>
              <a:gd name="adj2" fmla="val 1577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0"/>
            <a:endCxn id="11" idx="2"/>
          </p:cNvCxnSpPr>
          <p:nvPr/>
        </p:nvCxnSpPr>
        <p:spPr>
          <a:xfrm rot="5400000" flipH="1" flipV="1">
            <a:off x="319543" y="4035347"/>
            <a:ext cx="1353941" cy="45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0"/>
            <a:endCxn id="11" idx="2"/>
          </p:cNvCxnSpPr>
          <p:nvPr/>
        </p:nvCxnSpPr>
        <p:spPr>
          <a:xfrm rot="16200000" flipV="1">
            <a:off x="1263470" y="3095983"/>
            <a:ext cx="1353941" cy="18832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335121" y="1712685"/>
            <a:ext cx="3918857" cy="4963885"/>
          </a:xfrm>
          <a:prstGeom prst="roundRect">
            <a:avLst>
              <a:gd name="adj" fmla="val 5926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52837" y="4714598"/>
            <a:ext cx="1175657" cy="1339334"/>
          </a:xfrm>
          <a:prstGeom prst="roundRect">
            <a:avLst/>
          </a:prstGeom>
          <a:solidFill>
            <a:srgbClr val="F37327"/>
          </a:solidFill>
          <a:ln>
            <a:noFill/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705237" y="48669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57637" y="50193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53" y="2306506"/>
            <a:ext cx="1054151" cy="10541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82977" y="189796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ELB</a:t>
            </a:r>
            <a:endParaRPr lang="en-US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6440689" y="4714598"/>
            <a:ext cx="1175657" cy="1339334"/>
          </a:xfrm>
          <a:prstGeom prst="roundRect">
            <a:avLst/>
          </a:prstGeom>
          <a:solidFill>
            <a:srgbClr val="F37327"/>
          </a:solidFill>
          <a:ln>
            <a:noFill/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593089" y="48669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745489" y="50193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err="1" smtClean="0"/>
              <a:t>NodeJS</a:t>
            </a:r>
            <a:endParaRPr lang="en-US" dirty="0"/>
          </a:p>
        </p:txBody>
      </p:sp>
      <p:cxnSp>
        <p:nvCxnSpPr>
          <p:cNvPr id="38" name="Elbow Connector 37"/>
          <p:cNvCxnSpPr>
            <a:stCxn id="27" idx="0"/>
            <a:endCxn id="30" idx="2"/>
          </p:cNvCxnSpPr>
          <p:nvPr/>
        </p:nvCxnSpPr>
        <p:spPr>
          <a:xfrm rot="5400000" flipH="1" flipV="1">
            <a:off x="4465977" y="4035347"/>
            <a:ext cx="1353941" cy="45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0"/>
            <a:endCxn id="30" idx="2"/>
          </p:cNvCxnSpPr>
          <p:nvPr/>
        </p:nvCxnSpPr>
        <p:spPr>
          <a:xfrm rot="16200000" flipV="1">
            <a:off x="5409904" y="3095983"/>
            <a:ext cx="1353941" cy="18832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00621" y="1237442"/>
            <a:ext cx="178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Staging / QA</a:t>
            </a:r>
            <a:endParaRPr lang="en-US" sz="2400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8537011" y="1664830"/>
            <a:ext cx="2218076" cy="4963885"/>
          </a:xfrm>
          <a:prstGeom prst="roundRect">
            <a:avLst>
              <a:gd name="adj" fmla="val 5926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034152" y="1237442"/>
            <a:ext cx="122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DEVOPS</a:t>
            </a:r>
            <a:endParaRPr lang="en-US" sz="2400" b="1" dirty="0"/>
          </a:p>
        </p:txBody>
      </p:sp>
      <p:sp>
        <p:nvSpPr>
          <p:cNvPr id="44" name="Rounded Rectangle 43"/>
          <p:cNvSpPr/>
          <p:nvPr/>
        </p:nvSpPr>
        <p:spPr>
          <a:xfrm>
            <a:off x="8954033" y="4562198"/>
            <a:ext cx="1175657" cy="1339334"/>
          </a:xfrm>
          <a:prstGeom prst="roundRect">
            <a:avLst/>
          </a:prstGeom>
          <a:solidFill>
            <a:srgbClr val="F37327"/>
          </a:solidFill>
          <a:ln>
            <a:noFill/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9106433" y="47145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9258833" y="4866998"/>
            <a:ext cx="1175657" cy="1339334"/>
          </a:xfrm>
          <a:prstGeom prst="roundRect">
            <a:avLst/>
          </a:prstGeom>
          <a:solidFill>
            <a:srgbClr val="F37327"/>
          </a:solidFill>
          <a:ln>
            <a:solidFill>
              <a:schemeClr val="bg1"/>
            </a:solidFill>
          </a:ln>
          <a:effectLst>
            <a:outerShdw blurRad="88900" dist="114300" dir="4200000" algn="t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DevOps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641607" y="1914742"/>
            <a:ext cx="20029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Jenkins</a:t>
            </a:r>
          </a:p>
          <a:p>
            <a:pPr algn="ctr"/>
            <a:r>
              <a:rPr lang="en-US" sz="3200" b="1" dirty="0" err="1" smtClean="0"/>
              <a:t>Artifactory</a:t>
            </a:r>
            <a:endParaRPr lang="en-US" sz="3200" b="1" dirty="0" smtClean="0"/>
          </a:p>
          <a:p>
            <a:pPr algn="ctr"/>
            <a:r>
              <a:rPr lang="en-US" sz="3200" b="1" dirty="0" smtClean="0"/>
              <a:t>ELK</a:t>
            </a:r>
          </a:p>
          <a:p>
            <a:pPr algn="ctr"/>
            <a:r>
              <a:rPr lang="en-US" sz="3200" b="1" dirty="0"/>
              <a:t>Nagios</a:t>
            </a:r>
            <a:endParaRPr lang="en-US" sz="3200" b="1" dirty="0" smtClean="0"/>
          </a:p>
          <a:p>
            <a:pPr algn="ctr"/>
            <a:r>
              <a:rPr lang="en-US" sz="3200" b="1" dirty="0" smtClean="0"/>
              <a:t>JIRA</a:t>
            </a:r>
          </a:p>
          <a:p>
            <a:pPr algn="ctr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260813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9238</TotalTime>
  <Words>819</Words>
  <Application>Microsoft Office PowerPoint</Application>
  <PresentationFormat>Widescreen</PresentationFormat>
  <Paragraphs>208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Open Sans</vt:lpstr>
      <vt:lpstr>Open Sans Light</vt:lpstr>
      <vt:lpstr>Office Theme</vt:lpstr>
      <vt:lpstr>Docker – a Pink Tale</vt:lpstr>
      <vt:lpstr>Pink Park – Make Parking a Breeze</vt:lpstr>
      <vt:lpstr>Our pink story</vt:lpstr>
      <vt:lpstr>Stay if {</vt:lpstr>
      <vt:lpstr>PowerPoint Presentation</vt:lpstr>
      <vt:lpstr>Why Docker?</vt:lpstr>
      <vt:lpstr>Docker In a Nutshell</vt:lpstr>
      <vt:lpstr>Images are like ogres</vt:lpstr>
      <vt:lpstr>Back to our Story</vt:lpstr>
      <vt:lpstr>PowerPoint Presentation</vt:lpstr>
      <vt:lpstr>Jenkins Container</vt:lpstr>
      <vt:lpstr>Config &amp; Data? Containers are disposable…</vt:lpstr>
      <vt:lpstr>Persistent Data in Containers</vt:lpstr>
      <vt:lpstr>Keeping Containers Alive</vt:lpstr>
      <vt:lpstr>“Dockerized” My Scripts</vt:lpstr>
      <vt:lpstr>Setup ELK w/ docker-compose</vt:lpstr>
      <vt:lpstr>Side effect – 1 line README files</vt:lpstr>
      <vt:lpstr>Dockerfile</vt:lpstr>
      <vt:lpstr>Dockerfile – Tips worth mentioning</vt:lpstr>
      <vt:lpstr>We got out of Docker</vt:lpstr>
      <vt:lpstr>Deploying with Docker &amp; Jenkins</vt:lpstr>
      <vt:lpstr>Docker &amp; Jenkins</vt:lpstr>
      <vt:lpstr>Deploying with Docker - Perks</vt:lpstr>
      <vt:lpstr>PowerPoint Presentation</vt:lpstr>
      <vt:lpstr>Docker Swarm Mode</vt:lpstr>
      <vt:lpstr>Swarm Features</vt:lpstr>
      <vt:lpstr>Swarm Service Lifecycle</vt:lpstr>
      <vt:lpstr>Ingress Routing Mesh</vt:lpstr>
      <vt:lpstr>Swarm Tips</vt:lpstr>
      <vt:lpstr>Get this talk</vt:lpstr>
      <vt:lpstr>Thank you!</vt:lpstr>
      <vt:lpstr>Recommended Readings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Achieved My Rockstar Dream with Jenkins</dc:title>
  <dc:creator>amiy</dc:creator>
  <cp:lastModifiedBy>yoava</cp:lastModifiedBy>
  <cp:revision>482</cp:revision>
  <dcterms:created xsi:type="dcterms:W3CDTF">2017-05-29T13:16:04Z</dcterms:created>
  <dcterms:modified xsi:type="dcterms:W3CDTF">2017-07-12T15:46:01Z</dcterms:modified>
</cp:coreProperties>
</file>